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57" r:id="rId4"/>
    <p:sldId id="259" r:id="rId5"/>
    <p:sldId id="258" r:id="rId6"/>
    <p:sldId id="260" r:id="rId7"/>
    <p:sldId id="261" r:id="rId8"/>
    <p:sldId id="262" r:id="rId9"/>
    <p:sldId id="266" r:id="rId10"/>
    <p:sldId id="263" r:id="rId11"/>
    <p:sldId id="264" r:id="rId12"/>
    <p:sldId id="267" r:id="rId13"/>
  </p:sldIdLst>
  <p:sldSz cx="14630400" cy="8229600"/>
  <p:notesSz cx="8229600" cy="14630400"/>
  <p:embeddedFontLst>
    <p:embeddedFont>
      <p:font typeface="Arial Black" panose="020B0A04020102020204" pitchFamily="34" charset="0"/>
      <p:bold r:id="rId15"/>
    </p:embeddedFont>
    <p:embeddedFont>
      <p:font typeface="Arimo Bold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anrope" panose="020B0604020202020204" charset="0"/>
      <p:regular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E4FB"/>
    <a:srgbClr val="B3B3B3"/>
    <a:srgbClr val="0B1A2A"/>
    <a:srgbClr val="B233D5"/>
    <a:srgbClr val="AB29DF"/>
    <a:srgbClr val="290CFC"/>
    <a:srgbClr val="F513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122" autoAdjust="0"/>
  </p:normalViewPr>
  <p:slideViewPr>
    <p:cSldViewPr snapToGrid="0" snapToObjects="1">
      <p:cViewPr varScale="1">
        <p:scale>
          <a:sx n="68" d="100"/>
          <a:sy n="68" d="100"/>
        </p:scale>
        <p:origin x="7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926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searching for an interesting dataset, I came across the </a:t>
            </a:r>
            <a:r>
              <a:rPr lang="en-GB" b="1" dirty="0"/>
              <a:t>IEA Global EV Data 2024</a:t>
            </a:r>
            <a:r>
              <a:rPr lang="en-GB" dirty="0"/>
              <a:t>, published by the </a:t>
            </a:r>
            <a:r>
              <a:rPr lang="en-GB" i="1" dirty="0"/>
              <a:t>International Energy Agency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This dataset includes information about </a:t>
            </a:r>
            <a:r>
              <a:rPr lang="en-GB" b="1" dirty="0"/>
              <a:t>EV sales and stock</a:t>
            </a:r>
            <a:r>
              <a:rPr lang="en-GB" dirty="0"/>
              <a:t> from countries all over the world.</a:t>
            </a:r>
            <a:br>
              <a:rPr lang="en-GB" dirty="0"/>
            </a:br>
            <a:r>
              <a:rPr lang="en-GB" dirty="0"/>
              <a:t>I decided to use it to create an interactive dashboard to explore </a:t>
            </a:r>
            <a:r>
              <a:rPr lang="en-GB" b="1" dirty="0"/>
              <a:t>how electric vehicles are growing globally</a:t>
            </a:r>
            <a:r>
              <a:rPr lang="en-GB" dirty="0"/>
              <a:t> and what patterns we can find from the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achieve the project goal, I defined a few key objectives:</a:t>
            </a:r>
          </a:p>
          <a:p>
            <a:pPr>
              <a:buFont typeface="+mj-lt"/>
              <a:buAutoNum type="arabicPeriod"/>
            </a:pPr>
            <a:r>
              <a:rPr lang="en-GB" dirty="0"/>
              <a:t>Compare </a:t>
            </a:r>
            <a:r>
              <a:rPr lang="en-GB" b="1" dirty="0"/>
              <a:t>EV sales and stock</a:t>
            </a:r>
            <a:r>
              <a:rPr lang="en-GB" dirty="0"/>
              <a:t> across the world.</a:t>
            </a:r>
          </a:p>
          <a:p>
            <a:pPr>
              <a:buFont typeface="+mj-lt"/>
              <a:buAutoNum type="arabicPeriod"/>
            </a:pPr>
            <a:r>
              <a:rPr lang="en-GB" dirty="0"/>
              <a:t>Identify the </a:t>
            </a:r>
            <a:r>
              <a:rPr lang="en-GB" b="1" dirty="0"/>
              <a:t>top-performing regions and countries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dirty="0"/>
              <a:t>Track </a:t>
            </a:r>
            <a:r>
              <a:rPr lang="en-GB" b="1" dirty="0"/>
              <a:t>year-over-year growth trends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dirty="0"/>
              <a:t>Study the difference between </a:t>
            </a:r>
            <a:r>
              <a:rPr lang="en-GB" b="1" dirty="0"/>
              <a:t>developed and developing countries</a:t>
            </a:r>
            <a:r>
              <a:rPr lang="en-GB" dirty="0"/>
              <a:t>.</a:t>
            </a:r>
          </a:p>
          <a:p>
            <a:pPr>
              <a:buFont typeface="+mj-lt"/>
              <a:buAutoNum type="arabicPeriod"/>
            </a:pPr>
            <a:r>
              <a:rPr lang="en-GB" dirty="0"/>
              <a:t>Find meaningful </a:t>
            </a:r>
            <a:r>
              <a:rPr lang="en-GB" b="1" dirty="0"/>
              <a:t>insights for future EV market growth</a:t>
            </a:r>
            <a:r>
              <a:rPr lang="en-GB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main goal of this project was to </a:t>
            </a:r>
            <a:r>
              <a:rPr lang="en-GB" dirty="0" err="1"/>
              <a:t>analyze</a:t>
            </a:r>
            <a:r>
              <a:rPr lang="en-GB" dirty="0"/>
              <a:t> </a:t>
            </a:r>
            <a:r>
              <a:rPr lang="en-GB" b="1" dirty="0"/>
              <a:t>global EV trends</a:t>
            </a:r>
            <a:r>
              <a:rPr lang="en-GB" dirty="0"/>
              <a:t> using Power BI.</a:t>
            </a:r>
            <a:br>
              <a:rPr lang="en-GB" dirty="0"/>
            </a:br>
            <a:r>
              <a:rPr lang="en-GB" dirty="0"/>
              <a:t>I wanted to understand how EV sales and stock have grown over time, which </a:t>
            </a:r>
            <a:r>
              <a:rPr lang="en-GB" b="1" dirty="0"/>
              <a:t>regions</a:t>
            </a:r>
            <a:r>
              <a:rPr lang="en-GB" dirty="0"/>
              <a:t> are leading, and which </a:t>
            </a:r>
            <a:r>
              <a:rPr lang="en-GB" b="1" dirty="0"/>
              <a:t>EV types and vehicle categories</a:t>
            </a:r>
            <a:r>
              <a:rPr lang="en-GB" dirty="0"/>
              <a:t> are most popular.</a:t>
            </a:r>
            <a:br>
              <a:rPr lang="en-GB" dirty="0"/>
            </a:br>
            <a:r>
              <a:rPr lang="en-GB" dirty="0"/>
              <a:t>The idea was to get a complete picture of the EV market’s progress worldwide.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dataset I used is the </a:t>
            </a:r>
            <a:r>
              <a:rPr lang="en-GB" b="1" dirty="0"/>
              <a:t>IEA Global EV Data 2024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 cleaned it by removing duplicates, fixing missing values, and renaming columns for clarity.</a:t>
            </a:r>
            <a:br>
              <a:rPr lang="en-GB" dirty="0"/>
            </a:br>
            <a:r>
              <a:rPr lang="en-GB" dirty="0"/>
              <a:t>The key columns include </a:t>
            </a:r>
            <a:r>
              <a:rPr lang="en-GB" i="1" dirty="0"/>
              <a:t>Country, Parameter, Vehicle Category, EV Type, Developed vs Developing, and Value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</a:t>
            </a:r>
            <a:r>
              <a:rPr lang="en-GB" b="1" dirty="0"/>
              <a:t>Value</a:t>
            </a:r>
            <a:r>
              <a:rPr lang="en-GB" dirty="0"/>
              <a:t> column was my target field — it represents the total EV sales or stock for each region and year.</a:t>
            </a:r>
            <a:br>
              <a:rPr lang="en-GB" dirty="0"/>
            </a:br>
            <a:r>
              <a:rPr lang="en-GB" dirty="0"/>
              <a:t>After cleaning, I loaded the data into Power BI for visualization.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used different visuals to make the dashboard informative and easy to understand.</a:t>
            </a:r>
            <a:br>
              <a:rPr lang="en-GB" dirty="0"/>
            </a:br>
            <a:r>
              <a:rPr lang="en-GB" dirty="0"/>
              <a:t>A </a:t>
            </a:r>
            <a:r>
              <a:rPr lang="en-GB" b="1" dirty="0"/>
              <a:t>bar chart</a:t>
            </a:r>
            <a:r>
              <a:rPr lang="en-GB" dirty="0"/>
              <a:t> compares EV values by region and vehicle category.</a:t>
            </a:r>
            <a:br>
              <a:rPr lang="en-GB" dirty="0"/>
            </a:br>
            <a:r>
              <a:rPr lang="en-GB" b="1" dirty="0"/>
              <a:t>Donut charts</a:t>
            </a:r>
            <a:r>
              <a:rPr lang="en-GB" dirty="0"/>
              <a:t> show the share of EV types and vehicle categories.</a:t>
            </a:r>
            <a:br>
              <a:rPr lang="en-GB" dirty="0"/>
            </a:br>
            <a:r>
              <a:rPr lang="en-GB" b="1" dirty="0"/>
              <a:t>Line charts</a:t>
            </a:r>
            <a:r>
              <a:rPr lang="en-GB" dirty="0"/>
              <a:t> display how EV stock and sales have grown over time.</a:t>
            </a:r>
            <a:br>
              <a:rPr lang="en-GB" dirty="0"/>
            </a:br>
            <a:r>
              <a:rPr lang="en-GB" dirty="0"/>
              <a:t>Another chart compares </a:t>
            </a:r>
            <a:r>
              <a:rPr lang="en-GB" b="1" dirty="0"/>
              <a:t>developed vs developing countries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Together, these visuals clearly show the global EV progress.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is my final Power BI dashboard — it provides a complete view of the global EV market.</a:t>
            </a:r>
            <a:br>
              <a:rPr lang="en-GB" dirty="0"/>
            </a:br>
            <a:r>
              <a:rPr lang="en-GB" dirty="0"/>
              <a:t>It includes </a:t>
            </a:r>
            <a:r>
              <a:rPr lang="en-GB" b="1" dirty="0"/>
              <a:t>cards for KPIs</a:t>
            </a:r>
            <a:r>
              <a:rPr lang="en-GB" dirty="0"/>
              <a:t> like total EV stock, YoY growth, top region, and top EV type.</a:t>
            </a:r>
            <a:br>
              <a:rPr lang="en-GB" dirty="0"/>
            </a:br>
            <a:r>
              <a:rPr lang="en-GB" dirty="0"/>
              <a:t>Interactive filters allow you to explore data by region, EV type, or category.</a:t>
            </a:r>
            <a:br>
              <a:rPr lang="en-GB" dirty="0"/>
            </a:br>
            <a:r>
              <a:rPr lang="en-GB" dirty="0"/>
              <a:t>The dashboard makes it easy to identify trends and compare EV performance across the world.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my analysis, I found some interesting insights: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China and Europe</a:t>
            </a:r>
            <a:r>
              <a:rPr lang="en-GB" dirty="0"/>
              <a:t> are the top regions for EV adoption.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5B6E8C"/>
                </a:solidFill>
                <a:latin typeface="Manrope" pitchFamily="34" charset="0"/>
              </a:rPr>
              <a:t>The majority of EV adoption is seen in passenger vehicles.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BEVs</a:t>
            </a:r>
            <a:r>
              <a:rPr lang="en-GB" dirty="0"/>
              <a:t> are the most common EV type globally.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EV adoption increased rapidly after </a:t>
            </a:r>
            <a:r>
              <a:rPr lang="en-GB" b="1" dirty="0"/>
              <a:t>2018</a:t>
            </a:r>
            <a:r>
              <a:rPr lang="en-GB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Developing countries</a:t>
            </a:r>
            <a:r>
              <a:rPr lang="en-GB" dirty="0"/>
              <a:t> are slowly catching up with EV adoption.</a:t>
            </a:r>
            <a:br>
              <a:rPr lang="en-GB" dirty="0"/>
            </a:br>
            <a:r>
              <a:rPr lang="en-GB" dirty="0"/>
              <a:t>These findings highlight how the EV industry is expanding globally and becoming a key part of modern transport.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dashboard clearly shows how electric vehicle adoption is growing worldwide, with China leading the way.</a:t>
            </a:r>
            <a:br>
              <a:rPr lang="en-GB" dirty="0"/>
            </a:br>
            <a:r>
              <a:rPr lang="en-GB" dirty="0"/>
              <a:t>Passenger vehicles make up the largest share, showing that personal mobility is driving this shift.</a:t>
            </a:r>
            <a:br>
              <a:rPr lang="en-GB" dirty="0"/>
            </a:br>
            <a:r>
              <a:rPr lang="en-GB" dirty="0"/>
              <a:t>We can also see that Battery Electric Vehicles are the most preferred type.</a:t>
            </a:r>
            <a:br>
              <a:rPr lang="en-GB" dirty="0"/>
            </a:br>
            <a:r>
              <a:rPr lang="en-GB" dirty="0"/>
              <a:t>To keep this momentum going, we need stronger charging infrastructure, better batteries, and more focus on renewable energy.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9525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app.powerbi.com/groups/me/reports/59468b0b-bdd2-4baf-9ed5-1bda45f9dc05/b528c6a547d213fc2f2b?experience=power-bi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22032" y="3894597"/>
            <a:ext cx="7556421" cy="1601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Global EV Market Analysis Dashboard</a:t>
            </a:r>
            <a:endParaRPr lang="en-US" sz="4450" b="1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00243" y="6658177"/>
            <a:ext cx="4075921" cy="642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2000" b="1" dirty="0">
                <a:ea typeface="Alexandria Medium" pitchFamily="34" charset="-122"/>
                <a:cs typeface="Alexandria Medium" pitchFamily="34" charset="-120"/>
              </a:rPr>
              <a:t>Project by :- Nikhil Borade</a:t>
            </a:r>
            <a:endParaRPr lang="en-US" sz="2000" b="1" dirty="0"/>
          </a:p>
        </p:txBody>
      </p:sp>
      <p:pic>
        <p:nvPicPr>
          <p:cNvPr id="1030" name="Picture 6" descr="Highly realistic electric car with futuristic design, blue-green elements, city skyline, digital globe, natural sunlight, in 16:9 ratio">
            <a:extLst>
              <a:ext uri="{FF2B5EF4-FFF2-40B4-BE49-F238E27FC236}">
                <a16:creationId xmlns:a16="http://schemas.microsoft.com/office/drawing/2014/main" id="{9032D56E-8C16-4739-8B7B-93CDE7A98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157" y="0"/>
            <a:ext cx="5957243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FA426A-0BDD-4F43-98F8-BCAE3537ABA5}"/>
              </a:ext>
            </a:extLst>
          </p:cNvPr>
          <p:cNvSpPr txBox="1"/>
          <p:nvPr/>
        </p:nvSpPr>
        <p:spPr>
          <a:xfrm>
            <a:off x="3407062" y="3168572"/>
            <a:ext cx="2826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Project 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627" y="467960"/>
            <a:ext cx="6555819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000" b="1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8️⃣ Business Insights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9381" y="1440656"/>
            <a:ext cx="488156" cy="488156"/>
          </a:xfrm>
          <a:prstGeom prst="roundRect">
            <a:avLst>
              <a:gd name="adj" fmla="val 6667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64469" y="1515189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ea typeface="Alexandria Medium" pitchFamily="34" charset="-122"/>
                <a:cs typeface="Alexandria Medium" pitchFamily="34" charset="-120"/>
              </a:rPr>
              <a:t>Market Dominance</a:t>
            </a:r>
            <a:endParaRPr lang="en-US" sz="2100" b="1" dirty="0"/>
          </a:p>
        </p:txBody>
      </p:sp>
      <p:sp>
        <p:nvSpPr>
          <p:cNvPr id="5" name="Text 3"/>
          <p:cNvSpPr/>
          <p:nvPr/>
        </p:nvSpPr>
        <p:spPr>
          <a:xfrm>
            <a:off x="1464470" y="2117452"/>
            <a:ext cx="9374516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China and Europe dominate the global EV market.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59381" y="2765227"/>
            <a:ext cx="488156" cy="488156"/>
          </a:xfrm>
          <a:prstGeom prst="roundRect">
            <a:avLst>
              <a:gd name="adj" fmla="val 6667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464469" y="2839760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cs typeface="Alexandria Medium" pitchFamily="34" charset="-120"/>
              </a:rPr>
              <a:t>Vehicle Type</a:t>
            </a:r>
          </a:p>
        </p:txBody>
      </p:sp>
      <p:sp>
        <p:nvSpPr>
          <p:cNvPr id="8" name="Text 6"/>
          <p:cNvSpPr/>
          <p:nvPr/>
        </p:nvSpPr>
        <p:spPr>
          <a:xfrm>
            <a:off x="1464470" y="3442022"/>
            <a:ext cx="9374516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GB" sz="1700" dirty="0">
                <a:solidFill>
                  <a:srgbClr val="5B6E8C"/>
                </a:solidFill>
                <a:latin typeface="Manrope" pitchFamily="34" charset="0"/>
              </a:rPr>
              <a:t>The majority of EV adoption is seen in passenger vehicles.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</a:rPr>
              <a:t>.</a:t>
            </a:r>
          </a:p>
        </p:txBody>
      </p:sp>
      <p:sp>
        <p:nvSpPr>
          <p:cNvPr id="9" name="Shape 7"/>
          <p:cNvSpPr/>
          <p:nvPr/>
        </p:nvSpPr>
        <p:spPr>
          <a:xfrm>
            <a:off x="759381" y="4089797"/>
            <a:ext cx="488156" cy="488156"/>
          </a:xfrm>
          <a:prstGeom prst="roundRect">
            <a:avLst>
              <a:gd name="adj" fmla="val 6667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464469" y="4164330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100" b="1" dirty="0">
                <a:cs typeface="Alexandria Medium" pitchFamily="34" charset="-120"/>
              </a:rPr>
              <a:t>EV Types Leader</a:t>
            </a:r>
          </a:p>
        </p:txBody>
      </p:sp>
      <p:sp>
        <p:nvSpPr>
          <p:cNvPr id="11" name="Text 9"/>
          <p:cNvSpPr/>
          <p:nvPr/>
        </p:nvSpPr>
        <p:spPr>
          <a:xfrm>
            <a:off x="1464470" y="4766592"/>
            <a:ext cx="9374516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BEV’s lead globally with ~66% share.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9381" y="5414367"/>
            <a:ext cx="488156" cy="488156"/>
          </a:xfrm>
          <a:prstGeom prst="roundRect">
            <a:avLst>
              <a:gd name="adj" fmla="val 6667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464469" y="5488900"/>
            <a:ext cx="2790587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650"/>
              </a:lnSpc>
              <a:buNone/>
            </a:pPr>
            <a:r>
              <a:rPr lang="en-US" sz="2100" b="1" dirty="0">
                <a:cs typeface="Alexandria Medium" pitchFamily="34" charset="-120"/>
              </a:rPr>
              <a:t>Growth Acceleration</a:t>
            </a:r>
          </a:p>
        </p:txBody>
      </p:sp>
      <p:sp>
        <p:nvSpPr>
          <p:cNvPr id="14" name="Text 12"/>
          <p:cNvSpPr/>
          <p:nvPr/>
        </p:nvSpPr>
        <p:spPr>
          <a:xfrm>
            <a:off x="1464470" y="6091163"/>
            <a:ext cx="9374516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 growth accelerated sharply after 2018.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59381" y="6738938"/>
            <a:ext cx="488156" cy="488156"/>
          </a:xfrm>
          <a:prstGeom prst="roundRect">
            <a:avLst>
              <a:gd name="adj" fmla="val 66674"/>
            </a:avLst>
          </a:prstGeom>
          <a:solidFill>
            <a:srgbClr val="E6F7FF"/>
          </a:solidFill>
          <a:ln w="7620">
            <a:solidFill>
              <a:srgbClr val="B3D5E4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464469" y="6813471"/>
            <a:ext cx="2712244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cs typeface="Alexandria Medium" pitchFamily="34" charset="-120"/>
              </a:rPr>
              <a:t>Market Catch-Up</a:t>
            </a:r>
          </a:p>
        </p:txBody>
      </p:sp>
      <p:sp>
        <p:nvSpPr>
          <p:cNvPr id="17" name="Text 15"/>
          <p:cNvSpPr/>
          <p:nvPr/>
        </p:nvSpPr>
        <p:spPr>
          <a:xfrm>
            <a:off x="1464470" y="7415733"/>
            <a:ext cx="9374516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Developed nations show faster early adoption, but developing regions are catching up.</a:t>
            </a:r>
            <a:endParaRPr lang="en-US" sz="1700" dirty="0"/>
          </a:p>
        </p:txBody>
      </p:sp>
      <p:pic>
        <p:nvPicPr>
          <p:cNvPr id="19" name="Graphic 18" descr="Earth Globe - Asia with solid fill">
            <a:extLst>
              <a:ext uri="{FF2B5EF4-FFF2-40B4-BE49-F238E27FC236}">
                <a16:creationId xmlns:a16="http://schemas.microsoft.com/office/drawing/2014/main" id="{E097B0FE-A26F-4539-8B0E-6E042B33E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411" y="1370865"/>
            <a:ext cx="634291" cy="634291"/>
          </a:xfrm>
          <a:prstGeom prst="rect">
            <a:avLst/>
          </a:prstGeom>
        </p:spPr>
      </p:pic>
      <p:pic>
        <p:nvPicPr>
          <p:cNvPr id="21" name="Graphic 20" descr="Car with solid fill">
            <a:extLst>
              <a:ext uri="{FF2B5EF4-FFF2-40B4-BE49-F238E27FC236}">
                <a16:creationId xmlns:a16="http://schemas.microsoft.com/office/drawing/2014/main" id="{C9A0B865-CD7B-4DF1-8014-DAFC642D68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7685" y="2713020"/>
            <a:ext cx="593017" cy="593017"/>
          </a:xfrm>
          <a:prstGeom prst="rect">
            <a:avLst/>
          </a:prstGeom>
        </p:spPr>
      </p:pic>
      <p:pic>
        <p:nvPicPr>
          <p:cNvPr id="23" name="Graphic 22" descr="Right pointing backhand index with solid fill">
            <a:extLst>
              <a:ext uri="{FF2B5EF4-FFF2-40B4-BE49-F238E27FC236}">
                <a16:creationId xmlns:a16="http://schemas.microsoft.com/office/drawing/2014/main" id="{8939DC47-54A6-4EC4-A2E5-CB4E75B6A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847" y="4121185"/>
            <a:ext cx="488156" cy="488156"/>
          </a:xfrm>
          <a:prstGeom prst="rect">
            <a:avLst/>
          </a:prstGeom>
        </p:spPr>
      </p:pic>
      <p:pic>
        <p:nvPicPr>
          <p:cNvPr id="25" name="Graphic 24" descr="Bar graph with upward trend with solid fill">
            <a:extLst>
              <a:ext uri="{FF2B5EF4-FFF2-40B4-BE49-F238E27FC236}">
                <a16:creationId xmlns:a16="http://schemas.microsoft.com/office/drawing/2014/main" id="{F7B088DD-7AF5-4458-90A0-61F73BC36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519" y="5399570"/>
            <a:ext cx="474751" cy="474751"/>
          </a:xfrm>
          <a:prstGeom prst="rect">
            <a:avLst/>
          </a:prstGeom>
        </p:spPr>
      </p:pic>
      <p:pic>
        <p:nvPicPr>
          <p:cNvPr id="27" name="Graphic 26" descr="Puzzle pieces with solid fill">
            <a:extLst>
              <a:ext uri="{FF2B5EF4-FFF2-40B4-BE49-F238E27FC236}">
                <a16:creationId xmlns:a16="http://schemas.microsoft.com/office/drawing/2014/main" id="{AC059906-0880-474A-B5CB-C593B21CF3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1519" y="6695938"/>
            <a:ext cx="561930" cy="561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036" y="830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9️⃣ Conclusion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161115" y="2202717"/>
            <a:ext cx="7595298" cy="447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400" dirty="0"/>
              <a:t>EV adoption is growing rapidly across the world, with </a:t>
            </a:r>
            <a:r>
              <a:rPr lang="en-GB" sz="2400" b="1" dirty="0"/>
              <a:t>China leading the market</a:t>
            </a:r>
            <a:r>
              <a:rPr lang="en-GB" sz="2400" dirty="0"/>
              <a:t>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400" b="1" dirty="0"/>
              <a:t>Passenger vehicles</a:t>
            </a:r>
            <a:r>
              <a:rPr lang="en-GB" sz="2400" dirty="0"/>
              <a:t> contribute the most to overall EV adoption.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400" b="1" dirty="0"/>
              <a:t>Battery Electric Vehicles (BEVs)</a:t>
            </a:r>
            <a:r>
              <a:rPr lang="en-GB" sz="2400" dirty="0"/>
              <a:t> are the most preferred type among users.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GB" sz="2400" dirty="0"/>
              <a:t>To support future growth, focus on </a:t>
            </a:r>
            <a:r>
              <a:rPr lang="en-GB" sz="2400" b="1" dirty="0"/>
              <a:t>improving charging infrastructure, battery innovation, and renewable energy integration</a:t>
            </a:r>
            <a:r>
              <a:rPr lang="en-GB" sz="2400" dirty="0"/>
              <a:t>.</a:t>
            </a:r>
            <a:endParaRPr lang="en-GB" sz="2400" b="1" i="0" dirty="0">
              <a:effectLst/>
            </a:endParaRPr>
          </a:p>
        </p:txBody>
      </p:sp>
      <p:sp>
        <p:nvSpPr>
          <p:cNvPr id="6" name="Shape 6">
            <a:extLst>
              <a:ext uri="{FF2B5EF4-FFF2-40B4-BE49-F238E27FC236}">
                <a16:creationId xmlns:a16="http://schemas.microsoft.com/office/drawing/2014/main" id="{054812F5-E9D9-4243-A05A-51BA3F0CFD50}"/>
              </a:ext>
            </a:extLst>
          </p:cNvPr>
          <p:cNvSpPr/>
          <p:nvPr/>
        </p:nvSpPr>
        <p:spPr>
          <a:xfrm>
            <a:off x="1764058" y="1935086"/>
            <a:ext cx="46182" cy="5124441"/>
          </a:xfrm>
          <a:prstGeom prst="rect">
            <a:avLst/>
          </a:prstGeom>
          <a:solidFill>
            <a:srgbClr val="AAE4FE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17678-BA38-46D7-8BDE-70AEC1898562}"/>
              </a:ext>
            </a:extLst>
          </p:cNvPr>
          <p:cNvSpPr txBox="1"/>
          <p:nvPr/>
        </p:nvSpPr>
        <p:spPr>
          <a:xfrm>
            <a:off x="8052792" y="2409972"/>
            <a:ext cx="45932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b="1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N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DABF59-B876-4872-AD47-A6D3A4726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7886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3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29BD3944-A97A-4464-B614-1D262E02731F}"/>
              </a:ext>
            </a:extLst>
          </p:cNvPr>
          <p:cNvSpPr txBox="1"/>
          <p:nvPr/>
        </p:nvSpPr>
        <p:spPr>
          <a:xfrm>
            <a:off x="584792" y="353172"/>
            <a:ext cx="2785730" cy="1029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87"/>
              </a:lnSpc>
            </a:pPr>
            <a:r>
              <a:rPr lang="en-US" sz="6600" b="1" dirty="0">
                <a:latin typeface="Arimo Bold"/>
                <a:ea typeface="Arimo Bold"/>
                <a:cs typeface="Arimo Bold"/>
                <a:sym typeface="Arimo Bold"/>
              </a:rPr>
              <a:t> </a:t>
            </a:r>
            <a:endParaRPr lang="en-US" sz="6600" b="1" dirty="0">
              <a:latin typeface="Arimo Bold"/>
              <a:ea typeface="Arimo Bold"/>
              <a:cs typeface="Arimo Bold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0C0ABD74-AAC0-4DB1-9F61-2B48B83D45AB}"/>
              </a:ext>
            </a:extLst>
          </p:cNvPr>
          <p:cNvSpPr txBox="1"/>
          <p:nvPr/>
        </p:nvSpPr>
        <p:spPr>
          <a:xfrm>
            <a:off x="1404360" y="1521880"/>
            <a:ext cx="3676688" cy="32842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endParaRPr lang="en-US" sz="1200" dirty="0">
              <a:solidFill>
                <a:srgbClr val="000000"/>
              </a:solidFill>
              <a:ea typeface="+mn-lt"/>
              <a:cs typeface="+mn-lt"/>
              <a:sym typeface="Open Sans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1028700" lvl="1" indent="-5715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1028700" lvl="1" indent="-5715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1028700" lvl="1" indent="-5715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721995" lvl="1" indent="-514350">
              <a:lnSpc>
                <a:spcPts val="4437"/>
              </a:lnSpc>
              <a:buFont typeface="+mj-lt"/>
              <a:buAutoNum type="arabicPeriod"/>
            </a:pPr>
            <a:endParaRPr lang="en-US" sz="2750" dirty="0">
              <a:solidFill>
                <a:srgbClr val="333F70"/>
              </a:solidFill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0DF73F7B-AADE-4F45-ABD7-50F39F143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724406"/>
              </p:ext>
            </p:extLst>
          </p:nvPr>
        </p:nvGraphicFramePr>
        <p:xfrm>
          <a:off x="2438400" y="754144"/>
          <a:ext cx="10061542" cy="692871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356043">
                  <a:extLst>
                    <a:ext uri="{9D8B030D-6E8A-4147-A177-3AD203B41FA5}">
                      <a16:colId xmlns:a16="http://schemas.microsoft.com/office/drawing/2014/main" val="3868452250"/>
                    </a:ext>
                  </a:extLst>
                </a:gridCol>
                <a:gridCol w="8705499">
                  <a:extLst>
                    <a:ext uri="{9D8B030D-6E8A-4147-A177-3AD203B41FA5}">
                      <a16:colId xmlns:a16="http://schemas.microsoft.com/office/drawing/2014/main" val="3000269156"/>
                    </a:ext>
                  </a:extLst>
                </a:gridCol>
              </a:tblGrid>
              <a:tr h="69287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Sr.no</a:t>
                      </a:r>
                      <a:endParaRPr lang="en-IN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ym typeface="Arimo Bold"/>
                        </a:rPr>
                        <a:t>Index</a:t>
                      </a:r>
                      <a:endParaRPr lang="en-IN" sz="3200" dirty="0">
                        <a:latin typeface="Arial Black" panose="020B0A04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004082"/>
                  </a:ext>
                </a:extLst>
              </a:tr>
              <a:tr h="69287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sym typeface="Open Sans"/>
                        </a:rPr>
                        <a:t>Color Palette</a:t>
                      </a:r>
                      <a:endParaRPr lang="en-US" sz="1050" b="1" dirty="0">
                        <a:solidFill>
                          <a:srgbClr val="000000"/>
                        </a:solidFill>
                        <a:ea typeface="+mn-lt"/>
                        <a:cs typeface="+mn-lt"/>
                        <a:sym typeface="Open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4642077"/>
                  </a:ext>
                </a:extLst>
              </a:tr>
              <a:tr h="69287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sym typeface="Open Sans"/>
                        </a:rPr>
                        <a:t>Business Objective</a:t>
                      </a:r>
                      <a:endParaRPr lang="en-US" sz="1800" b="1" dirty="0">
                        <a:solidFill>
                          <a:srgbClr val="000000"/>
                        </a:solidFill>
                        <a:ea typeface="+mn-lt"/>
                        <a:cs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9849004"/>
                  </a:ext>
                </a:extLst>
              </a:tr>
              <a:tr h="69287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Approach and </a:t>
                      </a:r>
                      <a:r>
                        <a:rPr lang="en-GB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Methodology </a:t>
                      </a:r>
                      <a:endParaRPr lang="en-US" sz="1800" b="1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857845"/>
                  </a:ext>
                </a:extLst>
              </a:tr>
              <a:tr h="69287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Data Preparation</a:t>
                      </a:r>
                      <a:endParaRPr 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039534"/>
                  </a:ext>
                </a:extLst>
              </a:tr>
              <a:tr h="69287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Key Visuals</a:t>
                      </a:r>
                      <a:endParaRPr 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9183345"/>
                  </a:ext>
                </a:extLst>
              </a:tr>
              <a:tr h="69287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6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Dashboard </a:t>
                      </a:r>
                      <a:r>
                        <a:rPr lang="en-GB" sz="1800" b="1" dirty="0">
                          <a:solidFill>
                            <a:srgbClr val="000000"/>
                          </a:solidFill>
                        </a:rPr>
                        <a:t>Overview</a:t>
                      </a:r>
                      <a:endParaRPr lang="en-US" sz="1800" b="1" dirty="0">
                        <a:solidFill>
                          <a:srgbClr val="000000"/>
                        </a:solidFill>
                        <a:ea typeface="+mn-lt"/>
                        <a:cs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597369"/>
                  </a:ext>
                </a:extLst>
              </a:tr>
              <a:tr h="69287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7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Dashboard link</a:t>
                      </a:r>
                      <a:endParaRPr lang="en-US" sz="105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905521"/>
                  </a:ext>
                </a:extLst>
              </a:tr>
              <a:tr h="69287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8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Business Insights  </a:t>
                      </a:r>
                      <a:endParaRPr lang="en-US" sz="1800" b="1" dirty="0">
                        <a:solidFill>
                          <a:srgbClr val="000000"/>
                        </a:solidFill>
                        <a:ea typeface="+mn-lt"/>
                        <a:cs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456362"/>
                  </a:ext>
                </a:extLst>
              </a:tr>
              <a:tr h="692871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9</a:t>
                      </a:r>
                      <a:endParaRPr lang="en-IN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Conclusion</a:t>
                      </a:r>
                      <a:endParaRPr lang="en-US" sz="1800" b="1" dirty="0">
                        <a:ea typeface="Calibri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2804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4"/>
          <p:cNvSpPr/>
          <p:nvPr/>
        </p:nvSpPr>
        <p:spPr>
          <a:xfrm>
            <a:off x="940831" y="1309447"/>
            <a:ext cx="2214324" cy="319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4045184" y="1275242"/>
            <a:ext cx="484322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endParaRPr lang="en-US" sz="1600" dirty="0">
              <a:latin typeface="Manrope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07201" y="1219569"/>
            <a:ext cx="254460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D704E-470D-4EF6-965C-4D294827E047}"/>
              </a:ext>
            </a:extLst>
          </p:cNvPr>
          <p:cNvSpPr txBox="1"/>
          <p:nvPr/>
        </p:nvSpPr>
        <p:spPr>
          <a:xfrm>
            <a:off x="207259" y="8663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dirty="0"/>
              <a:t>1️⃣ </a:t>
            </a:r>
            <a:r>
              <a:rPr lang="en-US" sz="4000" b="1" dirty="0">
                <a:latin typeface="Arial Black" panose="020B0A04020102020204" pitchFamily="34" charset="0"/>
                <a:cs typeface="Alexandria Medium" pitchFamily="34" charset="-120"/>
              </a:rPr>
              <a:t>Color Palette</a:t>
            </a:r>
            <a:endParaRPr lang="en-IN" sz="4000" dirty="0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F6E237D5-DF95-495A-99DA-AD448C67EC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988716"/>
              </p:ext>
            </p:extLst>
          </p:nvPr>
        </p:nvGraphicFramePr>
        <p:xfrm>
          <a:off x="698205" y="1269659"/>
          <a:ext cx="9753600" cy="59512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3534621146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349877083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78714673"/>
                    </a:ext>
                  </a:extLst>
                </a:gridCol>
              </a:tblGrid>
              <a:tr h="54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Color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Color</a:t>
                      </a:r>
                      <a:endParaRPr lang="en-US" sz="1800" b="1" dirty="0">
                        <a:latin typeface="Manrope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6205566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Blue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Graphs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3914136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Cyan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Buses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0662580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Orange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096001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Trucks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362527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Pink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Vans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116349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BEV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729575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Yellow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PHEV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7100068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Purple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FCEV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746968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Gray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Developed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4415113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Violet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Developing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610822"/>
                  </a:ext>
                </a:extLst>
              </a:tr>
            </a:tbl>
          </a:graphicData>
        </a:graphic>
      </p:graphicFrame>
      <p:sp>
        <p:nvSpPr>
          <p:cNvPr id="38" name="Oval 37">
            <a:extLst>
              <a:ext uri="{FF2B5EF4-FFF2-40B4-BE49-F238E27FC236}">
                <a16:creationId xmlns:a16="http://schemas.microsoft.com/office/drawing/2014/main" id="{3B2CF6C2-8C2C-4151-9900-85B2837EDE5F}"/>
              </a:ext>
            </a:extLst>
          </p:cNvPr>
          <p:cNvSpPr/>
          <p:nvPr/>
        </p:nvSpPr>
        <p:spPr>
          <a:xfrm>
            <a:off x="5388153" y="2402646"/>
            <a:ext cx="377960" cy="382772"/>
          </a:xfrm>
          <a:prstGeom prst="ellipse">
            <a:avLst/>
          </a:prstGeom>
          <a:solidFill>
            <a:srgbClr val="0DE4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7166619-8766-4B92-8CE3-728B5327BF6C}"/>
              </a:ext>
            </a:extLst>
          </p:cNvPr>
          <p:cNvSpPr/>
          <p:nvPr/>
        </p:nvSpPr>
        <p:spPr>
          <a:xfrm>
            <a:off x="5388153" y="2942213"/>
            <a:ext cx="377960" cy="38277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E001925-02B2-432B-9C47-6D1ABE98FE3C}"/>
              </a:ext>
            </a:extLst>
          </p:cNvPr>
          <p:cNvSpPr/>
          <p:nvPr/>
        </p:nvSpPr>
        <p:spPr>
          <a:xfrm>
            <a:off x="5388153" y="3481780"/>
            <a:ext cx="377960" cy="3827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D9BE01-2F41-49B6-AA63-93A7C9FFD031}"/>
              </a:ext>
            </a:extLst>
          </p:cNvPr>
          <p:cNvSpPr/>
          <p:nvPr/>
        </p:nvSpPr>
        <p:spPr>
          <a:xfrm>
            <a:off x="5388153" y="4021347"/>
            <a:ext cx="377960" cy="382772"/>
          </a:xfrm>
          <a:prstGeom prst="ellipse">
            <a:avLst/>
          </a:prstGeom>
          <a:solidFill>
            <a:srgbClr val="F513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5B88DF3-9864-46B1-86B9-1C67576AF725}"/>
              </a:ext>
            </a:extLst>
          </p:cNvPr>
          <p:cNvSpPr/>
          <p:nvPr/>
        </p:nvSpPr>
        <p:spPr>
          <a:xfrm>
            <a:off x="5388153" y="4560914"/>
            <a:ext cx="377960" cy="3827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C437F3E-C4FD-47C5-8C4C-6C04E68C1A0A}"/>
              </a:ext>
            </a:extLst>
          </p:cNvPr>
          <p:cNvSpPr/>
          <p:nvPr/>
        </p:nvSpPr>
        <p:spPr>
          <a:xfrm>
            <a:off x="5388153" y="5100481"/>
            <a:ext cx="377960" cy="3827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324D735-3A95-4E74-97BB-2D17399E9181}"/>
              </a:ext>
            </a:extLst>
          </p:cNvPr>
          <p:cNvSpPr/>
          <p:nvPr/>
        </p:nvSpPr>
        <p:spPr>
          <a:xfrm>
            <a:off x="5388153" y="5640048"/>
            <a:ext cx="377960" cy="382772"/>
          </a:xfrm>
          <a:prstGeom prst="ellipse">
            <a:avLst/>
          </a:prstGeom>
          <a:solidFill>
            <a:srgbClr val="290C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BD56FB3-1ED8-42B0-9199-CBEFAC8DC082}"/>
              </a:ext>
            </a:extLst>
          </p:cNvPr>
          <p:cNvSpPr/>
          <p:nvPr/>
        </p:nvSpPr>
        <p:spPr>
          <a:xfrm>
            <a:off x="5388153" y="6179615"/>
            <a:ext cx="377960" cy="382772"/>
          </a:xfrm>
          <a:prstGeom prst="ellipse">
            <a:avLst/>
          </a:prstGeom>
          <a:solidFill>
            <a:srgbClr val="B3B3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EBAF8DB-6517-4725-A297-C3B4F5CC7E7B}"/>
              </a:ext>
            </a:extLst>
          </p:cNvPr>
          <p:cNvSpPr/>
          <p:nvPr/>
        </p:nvSpPr>
        <p:spPr>
          <a:xfrm>
            <a:off x="5388153" y="6719181"/>
            <a:ext cx="377960" cy="382772"/>
          </a:xfrm>
          <a:prstGeom prst="ellipse">
            <a:avLst/>
          </a:prstGeom>
          <a:solidFill>
            <a:srgbClr val="B233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113BECE-2C39-437A-BA17-FCB5BB7DD06C}"/>
              </a:ext>
            </a:extLst>
          </p:cNvPr>
          <p:cNvSpPr/>
          <p:nvPr/>
        </p:nvSpPr>
        <p:spPr>
          <a:xfrm>
            <a:off x="5388153" y="1863079"/>
            <a:ext cx="377960" cy="382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59091BD-69F7-4BB9-999A-A7B3B3669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114749"/>
              </p:ext>
            </p:extLst>
          </p:nvPr>
        </p:nvGraphicFramePr>
        <p:xfrm>
          <a:off x="10451805" y="1269659"/>
          <a:ext cx="2824277" cy="593528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24277">
                  <a:extLst>
                    <a:ext uri="{9D8B030D-6E8A-4147-A177-3AD203B41FA5}">
                      <a16:colId xmlns:a16="http://schemas.microsoft.com/office/drawing/2014/main" val="3458834902"/>
                    </a:ext>
                  </a:extLst>
                </a:gridCol>
              </a:tblGrid>
              <a:tr h="557802">
                <a:tc>
                  <a:txBody>
                    <a:bodyPr/>
                    <a:lstStyle/>
                    <a:p>
                      <a:pPr algn="ctr"/>
                      <a:r>
                        <a:rPr lang="en-GB" sz="2000" b="1" kern="1200" dirty="0">
                          <a:solidFill>
                            <a:schemeClr val="tx1"/>
                          </a:solidFill>
                        </a:rPr>
                        <a:t>Denotes</a:t>
                      </a:r>
                      <a:endParaRPr lang="en-IN" sz="1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0692481"/>
                  </a:ext>
                </a:extLst>
              </a:tr>
              <a:tr h="526993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Graphs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411790"/>
                  </a:ext>
                </a:extLst>
              </a:tr>
              <a:tr h="215155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Vehicle Types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378340"/>
                  </a:ext>
                </a:extLst>
              </a:tr>
              <a:tr h="1650046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EV Types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995285"/>
                  </a:ext>
                </a:extLst>
              </a:tr>
              <a:tr h="104889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Developed vs Developing 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5329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793790" y="2263143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2263143"/>
            <a:ext cx="121920" cy="17308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2520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ea typeface="Alexandria Medium" pitchFamily="34" charset="-122"/>
                <a:cs typeface="Alexandria Medium" pitchFamily="34" charset="-120"/>
              </a:rPr>
              <a:t>Global Comparison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1142524" y="301085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Compare </a:t>
            </a:r>
            <a:r>
              <a:rPr lang="en-US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 sales, stock, and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 Types distribution</a:t>
            </a: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globally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263143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2263143"/>
            <a:ext cx="121920" cy="173081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2520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cs typeface="Alexandria Medium" pitchFamily="34" charset="-120"/>
              </a:rPr>
              <a:t>Identify Leaders</a:t>
            </a:r>
          </a:p>
        </p:txBody>
      </p:sp>
      <p:sp>
        <p:nvSpPr>
          <p:cNvPr id="10" name="Text 6"/>
          <p:cNvSpPr/>
          <p:nvPr/>
        </p:nvSpPr>
        <p:spPr>
          <a:xfrm>
            <a:off x="5565696" y="301085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Identify </a:t>
            </a:r>
            <a:r>
              <a:rPr lang="en-US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top-performing regions and vehicle categories</a:t>
            </a: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9640133" y="2263143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2263143"/>
            <a:ext cx="121920" cy="173081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2520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750"/>
              </a:lnSpc>
              <a:buNone/>
            </a:pPr>
            <a:r>
              <a:rPr lang="en-US" sz="2200" b="1" dirty="0">
                <a:cs typeface="Alexandria Medium" pitchFamily="34" charset="-120"/>
              </a:rPr>
              <a:t>Track Growth</a:t>
            </a:r>
          </a:p>
        </p:txBody>
      </p:sp>
      <p:sp>
        <p:nvSpPr>
          <p:cNvPr id="14" name="Text 9"/>
          <p:cNvSpPr/>
          <p:nvPr/>
        </p:nvSpPr>
        <p:spPr>
          <a:xfrm>
            <a:off x="9988868" y="301085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Track </a:t>
            </a:r>
            <a:r>
              <a:rPr lang="en-US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year-over-year growth</a:t>
            </a: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trends.</a:t>
            </a:r>
            <a:endParaRPr lang="en-US" dirty="0"/>
          </a:p>
        </p:txBody>
      </p:sp>
      <p:sp>
        <p:nvSpPr>
          <p:cNvPr id="15" name="Shape 10"/>
          <p:cNvSpPr/>
          <p:nvPr/>
        </p:nvSpPr>
        <p:spPr>
          <a:xfrm>
            <a:off x="2867908" y="433227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428" y="4332278"/>
            <a:ext cx="121920" cy="17308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216642" y="4589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cs typeface="Alexandria Medium" pitchFamily="34" charset="-120"/>
              </a:rPr>
              <a:t>Market Progress</a:t>
            </a:r>
          </a:p>
        </p:txBody>
      </p:sp>
      <p:sp>
        <p:nvSpPr>
          <p:cNvPr id="18" name="Text 12"/>
          <p:cNvSpPr/>
          <p:nvPr/>
        </p:nvSpPr>
        <p:spPr>
          <a:xfrm>
            <a:off x="3216642" y="507999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 </a:t>
            </a:r>
            <a:r>
              <a:rPr lang="en-US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developed vs developing market progress</a:t>
            </a:r>
            <a:r>
              <a:rPr lang="en-US" sz="175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291080" y="4332278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B3D5E4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600" y="4332278"/>
            <a:ext cx="121920" cy="173081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639814" y="4589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cs typeface="Alexandria Medium" pitchFamily="34" charset="-120"/>
              </a:rPr>
              <a:t>Derive Insights</a:t>
            </a:r>
          </a:p>
        </p:txBody>
      </p:sp>
      <p:sp>
        <p:nvSpPr>
          <p:cNvPr id="22" name="Text 15"/>
          <p:cNvSpPr/>
          <p:nvPr/>
        </p:nvSpPr>
        <p:spPr>
          <a:xfrm>
            <a:off x="7639814" y="5079991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b="1" dirty="0">
                <a:solidFill>
                  <a:srgbClr val="5B6E8C"/>
                </a:solidFill>
                <a:latin typeface="Manrope" pitchFamily="34" charset="0"/>
              </a:rPr>
              <a:t>Find meaningful insights for future EV market growth.</a:t>
            </a:r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C5A44ADC-7C5F-4B1B-A586-E0B990A91507}"/>
              </a:ext>
            </a:extLst>
          </p:cNvPr>
          <p:cNvSpPr/>
          <p:nvPr/>
        </p:nvSpPr>
        <p:spPr>
          <a:xfrm>
            <a:off x="586400" y="938449"/>
            <a:ext cx="6728800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b="1" dirty="0">
                <a:latin typeface="Arial Black" panose="020B0A04020102020204" pitchFamily="34" charset="0"/>
                <a:cs typeface="Alexandria Medium" pitchFamily="34" charset="-120"/>
              </a:rPr>
              <a:t>2️⃣ </a:t>
            </a:r>
            <a:r>
              <a:rPr lang="en-US" sz="4000" b="1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Business Objective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3789" y="213404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latin typeface="Arial" panose="020B0604020202020204" pitchFamily="34" charset="0"/>
                <a:ea typeface="Manrope" pitchFamily="34" charset="-122"/>
                <a:cs typeface="Arial" panose="020B0604020202020204" pitchFamily="34" charset="0"/>
              </a:rPr>
              <a:t>Objective:</a:t>
            </a:r>
            <a:r>
              <a:rPr lang="en-US" sz="2000" dirty="0">
                <a:latin typeface="Arial" panose="020B0604020202020204" pitchFamily="34" charset="0"/>
                <a:ea typeface="Manrope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latin typeface="Manrope" pitchFamily="34" charset="0"/>
              </a:rPr>
              <a:t>To analyze the </a:t>
            </a:r>
            <a:r>
              <a:rPr lang="en-US" sz="2000" b="1" dirty="0">
                <a:latin typeface="Arial" panose="020B0604020202020204" pitchFamily="34" charset="0"/>
                <a:ea typeface="Manrope" pitchFamily="34" charset="-122"/>
                <a:cs typeface="Arial" panose="020B0604020202020204" pitchFamily="34" charset="0"/>
              </a:rPr>
              <a:t>global Electric Vehicle (EV) market</a:t>
            </a:r>
            <a:r>
              <a:rPr lang="en-US" sz="2000" dirty="0">
                <a:latin typeface="Arial" panose="020B0604020202020204" pitchFamily="34" charset="0"/>
                <a:ea typeface="Manrope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latin typeface="Manrope" pitchFamily="34" charset="0"/>
              </a:rPr>
              <a:t>trends, focusing </a:t>
            </a:r>
            <a:r>
              <a:rPr lang="en-US" sz="2000" b="1" dirty="0">
                <a:latin typeface="Arial" panose="020B0604020202020204" pitchFamily="34" charset="0"/>
                <a:ea typeface="Manrope" pitchFamily="34" charset="-122"/>
                <a:cs typeface="Arial" panose="020B0604020202020204" pitchFamily="34" charset="0"/>
              </a:rPr>
              <a:t>on sales, stock, EV types, regional adoption, and development patterns</a:t>
            </a:r>
            <a:r>
              <a:rPr lang="en-US" sz="2000" dirty="0">
                <a:latin typeface="Arial" panose="020B0604020202020204" pitchFamily="34" charset="0"/>
                <a:ea typeface="Manrope" pitchFamily="34" charset="-122"/>
                <a:cs typeface="Arial" panose="020B0604020202020204" pitchFamily="34" charset="0"/>
              </a:rPr>
              <a:t> </a:t>
            </a:r>
            <a:r>
              <a:rPr lang="en-US" sz="1750" dirty="0">
                <a:latin typeface="Manrope" pitchFamily="34" charset="0"/>
              </a:rPr>
              <a:t>— to identify growth drivers and future opportunities.</a:t>
            </a:r>
          </a:p>
        </p:txBody>
      </p:sp>
      <p:sp>
        <p:nvSpPr>
          <p:cNvPr id="4" name="Text 2"/>
          <p:cNvSpPr/>
          <p:nvPr/>
        </p:nvSpPr>
        <p:spPr>
          <a:xfrm>
            <a:off x="1133951" y="3661271"/>
            <a:ext cx="35934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Arial" panose="020B0604020202020204" pitchFamily="34" charset="0"/>
                <a:ea typeface="Alexandria Medium" pitchFamily="34" charset="-122"/>
                <a:cs typeface="Arial" panose="020B0604020202020204" pitchFamily="34" charset="0"/>
              </a:rPr>
              <a:t>Key Questions Answered: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33951" y="435576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8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</a:rPr>
              <a:t>Which countries and regions lead in EV adoption?</a:t>
            </a:r>
          </a:p>
        </p:txBody>
      </p:sp>
      <p:sp>
        <p:nvSpPr>
          <p:cNvPr id="6" name="Text 4"/>
          <p:cNvSpPr/>
          <p:nvPr/>
        </p:nvSpPr>
        <p:spPr>
          <a:xfrm>
            <a:off x="1133951" y="4797961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</a:rPr>
              <a:t>What is the trend of EV types (BEV, PHEV, FCEV) over the years?</a:t>
            </a:r>
          </a:p>
        </p:txBody>
      </p:sp>
      <p:sp>
        <p:nvSpPr>
          <p:cNvPr id="7" name="Text 5"/>
          <p:cNvSpPr/>
          <p:nvPr/>
        </p:nvSpPr>
        <p:spPr>
          <a:xfrm>
            <a:off x="1133951" y="524015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B6E8C"/>
                </a:solidFill>
                <a:latin typeface="Manrope" pitchFamily="34" charset="0"/>
              </a:rPr>
              <a:t>How does EV growth differ between developed and developing countries?</a:t>
            </a:r>
          </a:p>
        </p:txBody>
      </p:sp>
      <p:sp>
        <p:nvSpPr>
          <p:cNvPr id="8" name="Shape 6"/>
          <p:cNvSpPr/>
          <p:nvPr/>
        </p:nvSpPr>
        <p:spPr>
          <a:xfrm>
            <a:off x="793790" y="3448705"/>
            <a:ext cx="30480" cy="2361248"/>
          </a:xfrm>
          <a:prstGeom prst="rect">
            <a:avLst/>
          </a:prstGeom>
          <a:solidFill>
            <a:srgbClr val="AAE4FE"/>
          </a:solidFill>
          <a:ln/>
        </p:spPr>
      </p:sp>
      <p:sp>
        <p:nvSpPr>
          <p:cNvPr id="9" name="Text 0">
            <a:extLst>
              <a:ext uri="{FF2B5EF4-FFF2-40B4-BE49-F238E27FC236}">
                <a16:creationId xmlns:a16="http://schemas.microsoft.com/office/drawing/2014/main" id="{C69EB12C-893C-4813-BBF3-52BD1DEBAA16}"/>
              </a:ext>
            </a:extLst>
          </p:cNvPr>
          <p:cNvSpPr/>
          <p:nvPr/>
        </p:nvSpPr>
        <p:spPr>
          <a:xfrm>
            <a:off x="606028" y="903425"/>
            <a:ext cx="8886764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b="1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3️⃣ Approach and </a:t>
            </a:r>
            <a:r>
              <a:rPr lang="en-GB" sz="4000" b="1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Methodology 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7683" y="678537"/>
            <a:ext cx="2190155" cy="279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4000" b="1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4️⃣ Data Preparation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07683" y="1466379"/>
            <a:ext cx="2104311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dirty="0">
                <a:ea typeface="Alexandria Medium" pitchFamily="34" charset="-122"/>
                <a:cs typeface="Arial" panose="020B0604020202020204" pitchFamily="34" charset="0"/>
              </a:rPr>
              <a:t>Data Source &amp; Features</a:t>
            </a:r>
            <a:endParaRPr lang="en-US" sz="3200" b="1" dirty="0"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07683" y="1837973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Dataset Name: </a:t>
            </a:r>
            <a:r>
              <a:rPr lang="en-US" b="1" i="1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IEA Global EV Data </a:t>
            </a:r>
            <a:endParaRPr lang="en-US" b="1" dirty="0"/>
          </a:p>
        </p:txBody>
      </p:sp>
      <p:sp>
        <p:nvSpPr>
          <p:cNvPr id="5" name="Text 3"/>
          <p:cNvSpPr/>
          <p:nvPr/>
        </p:nvSpPr>
        <p:spPr>
          <a:xfrm>
            <a:off x="507683" y="2200399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Data Source: International Energy Agency (IEA)</a:t>
            </a:r>
            <a:endParaRPr lang="en-US" b="1" dirty="0"/>
          </a:p>
        </p:txBody>
      </p:sp>
      <p:sp>
        <p:nvSpPr>
          <p:cNvPr id="6" name="Text 4"/>
          <p:cNvSpPr/>
          <p:nvPr/>
        </p:nvSpPr>
        <p:spPr>
          <a:xfrm>
            <a:off x="507683" y="2562825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b="1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Key Features Used:</a:t>
            </a:r>
            <a:endParaRPr lang="en-US" b="1" dirty="0"/>
          </a:p>
        </p:txBody>
      </p:sp>
      <p:sp>
        <p:nvSpPr>
          <p:cNvPr id="7" name="Text 5"/>
          <p:cNvSpPr/>
          <p:nvPr/>
        </p:nvSpPr>
        <p:spPr>
          <a:xfrm>
            <a:off x="507683" y="2925251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Countries, Parameter(EV Sales, EV Stock)</a:t>
            </a:r>
            <a:endParaRPr lang="en-US" b="1" dirty="0"/>
          </a:p>
        </p:txBody>
      </p:sp>
      <p:sp>
        <p:nvSpPr>
          <p:cNvPr id="8" name="Text 6"/>
          <p:cNvSpPr/>
          <p:nvPr/>
        </p:nvSpPr>
        <p:spPr>
          <a:xfrm>
            <a:off x="507682" y="3498608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EV Types (BEV, PHEV, FCEV)</a:t>
            </a:r>
            <a:endParaRPr lang="en-US" b="1" dirty="0"/>
          </a:p>
        </p:txBody>
      </p:sp>
      <p:sp>
        <p:nvSpPr>
          <p:cNvPr id="9" name="Text 7"/>
          <p:cNvSpPr/>
          <p:nvPr/>
        </p:nvSpPr>
        <p:spPr>
          <a:xfrm>
            <a:off x="507683" y="3206583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Vehicles (Cars, Buses, Trucks, Vans)</a:t>
            </a:r>
            <a:endParaRPr lang="en-US" b="1" dirty="0"/>
          </a:p>
        </p:txBody>
      </p:sp>
      <p:sp>
        <p:nvSpPr>
          <p:cNvPr id="10" name="Text 8"/>
          <p:cNvSpPr/>
          <p:nvPr/>
        </p:nvSpPr>
        <p:spPr>
          <a:xfrm>
            <a:off x="507683" y="3773214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Mode Group (Passenger, Freight)</a:t>
            </a:r>
            <a:endParaRPr lang="en-US" b="1" dirty="0"/>
          </a:p>
        </p:txBody>
      </p:sp>
      <p:sp>
        <p:nvSpPr>
          <p:cNvPr id="11" name="Text 9"/>
          <p:cNvSpPr/>
          <p:nvPr/>
        </p:nvSpPr>
        <p:spPr>
          <a:xfrm>
            <a:off x="507683" y="4055869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Developed vs Developing</a:t>
            </a:r>
            <a:endParaRPr lang="en-US" b="1" dirty="0"/>
          </a:p>
        </p:txBody>
      </p:sp>
      <p:sp>
        <p:nvSpPr>
          <p:cNvPr id="12" name="Text 10"/>
          <p:cNvSpPr/>
          <p:nvPr/>
        </p:nvSpPr>
        <p:spPr>
          <a:xfrm>
            <a:off x="507683" y="4338523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Value (Target Metric)</a:t>
            </a:r>
            <a:endParaRPr lang="en-US" b="1" dirty="0"/>
          </a:p>
        </p:txBody>
      </p:sp>
      <p:sp>
        <p:nvSpPr>
          <p:cNvPr id="13" name="Text 11"/>
          <p:cNvSpPr/>
          <p:nvPr/>
        </p:nvSpPr>
        <p:spPr>
          <a:xfrm>
            <a:off x="507683" y="4621178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  <a:ea typeface="Manrope" pitchFamily="34" charset="-122"/>
                <a:cs typeface="Manrope" pitchFamily="34" charset="-120"/>
              </a:rPr>
              <a:t>Year</a:t>
            </a:r>
            <a:endParaRPr lang="en-US" b="1" dirty="0"/>
          </a:p>
        </p:txBody>
      </p:sp>
      <p:sp>
        <p:nvSpPr>
          <p:cNvPr id="14" name="Text 12"/>
          <p:cNvSpPr/>
          <p:nvPr/>
        </p:nvSpPr>
        <p:spPr>
          <a:xfrm>
            <a:off x="7499747" y="1423862"/>
            <a:ext cx="1838682" cy="226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dirty="0">
                <a:cs typeface="Arial" panose="020B0604020202020204" pitchFamily="34" charset="0"/>
              </a:rPr>
              <a:t>Data Cleaning Steps</a:t>
            </a:r>
          </a:p>
        </p:txBody>
      </p:sp>
      <p:sp>
        <p:nvSpPr>
          <p:cNvPr id="15" name="Text 13"/>
          <p:cNvSpPr/>
          <p:nvPr/>
        </p:nvSpPr>
        <p:spPr>
          <a:xfrm>
            <a:off x="7499747" y="1795456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</a:rPr>
              <a:t>Removed blanks and duplicates</a:t>
            </a:r>
          </a:p>
        </p:txBody>
      </p:sp>
      <p:sp>
        <p:nvSpPr>
          <p:cNvPr id="16" name="Text 14"/>
          <p:cNvSpPr/>
          <p:nvPr/>
        </p:nvSpPr>
        <p:spPr>
          <a:xfrm>
            <a:off x="7499747" y="2078110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</a:rPr>
              <a:t>Filtered “EV Sales” and “EV Stock” records</a:t>
            </a:r>
          </a:p>
        </p:txBody>
      </p:sp>
      <p:sp>
        <p:nvSpPr>
          <p:cNvPr id="17" name="Text 15"/>
          <p:cNvSpPr/>
          <p:nvPr/>
        </p:nvSpPr>
        <p:spPr>
          <a:xfrm>
            <a:off x="7499747" y="2360764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</a:rPr>
              <a:t>Standardized column names</a:t>
            </a:r>
          </a:p>
        </p:txBody>
      </p:sp>
      <p:sp>
        <p:nvSpPr>
          <p:cNvPr id="18" name="Text 16"/>
          <p:cNvSpPr/>
          <p:nvPr/>
        </p:nvSpPr>
        <p:spPr>
          <a:xfrm>
            <a:off x="7499747" y="2643419"/>
            <a:ext cx="6630591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800"/>
              </a:lnSpc>
              <a:buSzPct val="100000"/>
              <a:buChar char="•"/>
            </a:pPr>
            <a:r>
              <a:rPr lang="en-US" b="1" dirty="0">
                <a:solidFill>
                  <a:srgbClr val="5B6E8C"/>
                </a:solidFill>
              </a:rPr>
              <a:t>Converted year and value types for visualization</a:t>
            </a:r>
          </a:p>
        </p:txBody>
      </p:sp>
      <p:pic>
        <p:nvPicPr>
          <p:cNvPr id="1026" name="Picture 2" descr="Data cleaning steps infographic for EV data with modern icons and gradient background, no text overlays.">
            <a:extLst>
              <a:ext uri="{FF2B5EF4-FFF2-40B4-BE49-F238E27FC236}">
                <a16:creationId xmlns:a16="http://schemas.microsoft.com/office/drawing/2014/main" id="{D34AD21B-B5F4-4460-9347-BE82A7019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33" y="3048414"/>
            <a:ext cx="6439696" cy="48550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Shape 6">
            <a:extLst>
              <a:ext uri="{FF2B5EF4-FFF2-40B4-BE49-F238E27FC236}">
                <a16:creationId xmlns:a16="http://schemas.microsoft.com/office/drawing/2014/main" id="{C4768C96-76CF-4B6F-866E-407CE6EE5075}"/>
              </a:ext>
            </a:extLst>
          </p:cNvPr>
          <p:cNvSpPr/>
          <p:nvPr/>
        </p:nvSpPr>
        <p:spPr>
          <a:xfrm>
            <a:off x="6609800" y="1297172"/>
            <a:ext cx="45719" cy="6411429"/>
          </a:xfrm>
          <a:prstGeom prst="rect">
            <a:avLst/>
          </a:prstGeom>
          <a:solidFill>
            <a:srgbClr val="AAE4FE"/>
          </a:solidFill>
          <a:ln/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789622"/>
            <a:ext cx="3331369" cy="416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4000" b="1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5️⃣ </a:t>
            </a:r>
            <a:r>
              <a:rPr lang="en-US" sz="4000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Key </a:t>
            </a:r>
            <a:r>
              <a:rPr lang="en-US" sz="4000" dirty="0">
                <a:latin typeface="Arial Black" panose="020B0A04020102020204" pitchFamily="34" charset="0"/>
                <a:cs typeface="Alexandria Medium" pitchFamily="34" charset="-120"/>
              </a:rPr>
              <a:t>Visuals</a:t>
            </a:r>
          </a:p>
        </p:txBody>
      </p:sp>
      <p:sp>
        <p:nvSpPr>
          <p:cNvPr id="3" name="Text 1"/>
          <p:cNvSpPr/>
          <p:nvPr/>
        </p:nvSpPr>
        <p:spPr>
          <a:xfrm>
            <a:off x="777240" y="1659514"/>
            <a:ext cx="13075920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ea typeface="Manrope" pitchFamily="34" charset="-122"/>
                <a:cs typeface="Manrope" pitchFamily="34" charset="-120"/>
              </a:rPr>
              <a:t>The following charts were selected to represent the core analytical objectives: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77240" y="2255163"/>
            <a:ext cx="13075920" cy="5184696"/>
          </a:xfrm>
          <a:prstGeom prst="roundRect">
            <a:avLst>
              <a:gd name="adj" fmla="val 6426"/>
            </a:avLst>
          </a:prstGeom>
          <a:noFill/>
          <a:ln w="6350">
            <a:solidFill>
              <a:srgbClr val="0B1A2A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4860" y="2262783"/>
            <a:ext cx="13060680" cy="636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7031" y="2403634"/>
            <a:ext cx="347019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latin typeface="Arial Black" panose="020B0A04020102020204" pitchFamily="34" charset="0"/>
                <a:ea typeface="Manrope" pitchFamily="34" charset="-122"/>
                <a:cs typeface="Manrope" pitchFamily="34" charset="-120"/>
              </a:rPr>
              <a:t>Chart</a:t>
            </a:r>
            <a:endParaRPr lang="en-US" sz="1700" dirty="0">
              <a:latin typeface="Arial Black" panose="020B0A040201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928949" y="2403634"/>
            <a:ext cx="869453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latin typeface="Arial Black" panose="020B0A04020102020204" pitchFamily="34" charset="0"/>
                <a:ea typeface="Manrope" pitchFamily="34" charset="-122"/>
                <a:cs typeface="Manrope" pitchFamily="34" charset="-120"/>
              </a:rPr>
              <a:t>Purpose</a:t>
            </a:r>
            <a:endParaRPr lang="en-US" sz="1700" dirty="0">
              <a:latin typeface="Arial Black" panose="020B0A040201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84860" y="2899767"/>
            <a:ext cx="13060680" cy="9922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07031" y="3040618"/>
            <a:ext cx="3470196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Bar Chart 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– Countries wise total EV count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4928949" y="3040618"/>
            <a:ext cx="869453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Compare EV adoption by region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84860" y="3892034"/>
            <a:ext cx="13060680" cy="636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07031" y="4032885"/>
            <a:ext cx="347019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Donut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– EV Sales by Vehicle Type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4928949" y="4032885"/>
            <a:ext cx="869453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Show share of cars, buses, trucks, vans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84860" y="4529018"/>
            <a:ext cx="13060680" cy="636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07031" y="4669869"/>
            <a:ext cx="347019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Donu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 – EV Type Share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928949" y="4669869"/>
            <a:ext cx="869453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Display dominance of BEV over PHEV/FCEV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84860" y="5166003"/>
            <a:ext cx="13060680" cy="63698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07031" y="5306854"/>
            <a:ext cx="347019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Line Chart 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– EV Growth Over Years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4928949" y="5306854"/>
            <a:ext cx="869453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Track total EV rise year by year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84860" y="5802987"/>
            <a:ext cx="13060680" cy="63698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07031" y="5943838"/>
            <a:ext cx="3470196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Bar Chart 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– Passenger vs Freight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4928949" y="5943838"/>
            <a:ext cx="869453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Highlight sector contribution</a:t>
            </a:r>
            <a:endParaRPr lang="en-US" sz="1700" dirty="0"/>
          </a:p>
        </p:txBody>
      </p:sp>
      <p:sp>
        <p:nvSpPr>
          <p:cNvPr id="23" name="Shape 21"/>
          <p:cNvSpPr/>
          <p:nvPr/>
        </p:nvSpPr>
        <p:spPr>
          <a:xfrm>
            <a:off x="784860" y="6439973"/>
            <a:ext cx="13060680" cy="8514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07031" y="6580823"/>
            <a:ext cx="3470196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Line Chart </a:t>
            </a: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– Developed vs Developing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4928949" y="6580823"/>
            <a:ext cx="8694539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Compare growth patterns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7102" y="192406"/>
            <a:ext cx="7616563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6️⃣ </a:t>
            </a:r>
            <a:r>
              <a:rPr lang="en-US" sz="4000" b="1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Dashboard </a:t>
            </a:r>
            <a:r>
              <a:rPr lang="en-GB" sz="4000" b="1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Overview 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7135" y="7689193"/>
            <a:ext cx="14502809" cy="476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400" b="1" dirty="0">
                <a:latin typeface="Manrope" pitchFamily="34" charset="0"/>
                <a:ea typeface="Manrope" pitchFamily="34" charset="-122"/>
                <a:cs typeface="Manrope" pitchFamily="34" charset="-120"/>
              </a:rPr>
              <a:t>Description</a:t>
            </a:r>
            <a:r>
              <a:rPr lang="en-US" sz="1400" b="1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</a:t>
            </a:r>
            <a:r>
              <a:rPr lang="en-US" sz="14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Interactive Power BI dashboard providing a </a:t>
            </a:r>
            <a:r>
              <a:rPr lang="en-US" sz="1300" dirty="0">
                <a:solidFill>
                  <a:srgbClr val="F98AC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comprehensive overview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of EV adoption globally — combining KPIs, charts, and filters for region,  EV Type, and </a:t>
            </a:r>
            <a:r>
              <a:rPr lang="en-GB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Vehicle Type</a:t>
            </a:r>
            <a:r>
              <a:rPr lang="en-US" sz="1300" dirty="0">
                <a:solidFill>
                  <a:srgbClr val="5B6E8C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C8D96B-9697-499B-8491-FBA1E353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381" y="711497"/>
            <a:ext cx="12698926" cy="6922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F39A441-3608-446C-A8EF-0E69D995B21D}"/>
              </a:ext>
            </a:extLst>
          </p:cNvPr>
          <p:cNvSpPr/>
          <p:nvPr/>
        </p:nvSpPr>
        <p:spPr>
          <a:xfrm>
            <a:off x="237478" y="1073371"/>
            <a:ext cx="6555819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4000" b="1" dirty="0">
                <a:latin typeface="Arial Black" panose="020B0A04020102020204" pitchFamily="34" charset="0"/>
                <a:ea typeface="Alexandria Medium" pitchFamily="34" charset="-122"/>
                <a:cs typeface="Alexandria Medium" pitchFamily="34" charset="-120"/>
              </a:rPr>
              <a:t>7️⃣ Dashboard Link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C21E0-4FAA-4431-80AB-296C88847E22}"/>
              </a:ext>
            </a:extLst>
          </p:cNvPr>
          <p:cNvSpPr txBox="1"/>
          <p:nvPr/>
        </p:nvSpPr>
        <p:spPr>
          <a:xfrm>
            <a:off x="2564311" y="3730079"/>
            <a:ext cx="30090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lang="en-IN" sz="4400" b="1" dirty="0">
              <a:solidFill>
                <a:srgbClr val="00B0F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AFC81-984A-4181-9761-30DD3A67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107" y="-1"/>
            <a:ext cx="718129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3132</TotalTime>
  <Words>1161</Words>
  <Application>Microsoft Office PowerPoint</Application>
  <PresentationFormat>Custom</PresentationFormat>
  <Paragraphs>162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Wingdings</vt:lpstr>
      <vt:lpstr>Open Sans</vt:lpstr>
      <vt:lpstr>Arial</vt:lpstr>
      <vt:lpstr>Arial Black</vt:lpstr>
      <vt:lpstr>Manrope</vt:lpstr>
      <vt:lpstr>Calibri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Nikhil Sir</dc:creator>
  <cp:lastModifiedBy>Nikhil Sir</cp:lastModifiedBy>
  <cp:revision>82</cp:revision>
  <dcterms:created xsi:type="dcterms:W3CDTF">2025-11-04T04:20:18Z</dcterms:created>
  <dcterms:modified xsi:type="dcterms:W3CDTF">2025-11-10T12:29:11Z</dcterms:modified>
</cp:coreProperties>
</file>